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76" r:id="rId3"/>
    <p:sldId id="277" r:id="rId4"/>
    <p:sldId id="268" r:id="rId5"/>
    <p:sldId id="269" r:id="rId6"/>
    <p:sldId id="270" r:id="rId7"/>
    <p:sldId id="271" r:id="rId8"/>
    <p:sldId id="272" r:id="rId9"/>
    <p:sldId id="275" r:id="rId10"/>
    <p:sldId id="273" r:id="rId11"/>
    <p:sldId id="274" r:id="rId12"/>
    <p:sldId id="257" r:id="rId13"/>
    <p:sldId id="261" r:id="rId14"/>
    <p:sldId id="292" r:id="rId15"/>
    <p:sldId id="278" r:id="rId16"/>
    <p:sldId id="267" r:id="rId17"/>
    <p:sldId id="279" r:id="rId18"/>
    <p:sldId id="256" r:id="rId19"/>
    <p:sldId id="280" r:id="rId20"/>
    <p:sldId id="260" r:id="rId21"/>
    <p:sldId id="281" r:id="rId22"/>
    <p:sldId id="262" r:id="rId23"/>
    <p:sldId id="282" r:id="rId24"/>
    <p:sldId id="283" r:id="rId25"/>
    <p:sldId id="284" r:id="rId26"/>
    <p:sldId id="290" r:id="rId27"/>
    <p:sldId id="289" r:id="rId28"/>
    <p:sldId id="288" r:id="rId29"/>
    <p:sldId id="285" r:id="rId30"/>
    <p:sldId id="286" r:id="rId31"/>
    <p:sldId id="287" r:id="rId32"/>
    <p:sldId id="264" r:id="rId33"/>
    <p:sldId id="263"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BE452C20-5899-2E45-9AFC-7DDD6674E636}"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3D247-4A72-EA4D-8FCC-C01E5BB7D172}" type="slidenum">
              <a:rPr lang="en-US" smtClean="0"/>
              <a:t>‹#›</a:t>
            </a:fld>
            <a:endParaRPr lang="en-US"/>
          </a:p>
        </p:txBody>
      </p:sp>
    </p:spTree>
    <p:extLst>
      <p:ext uri="{BB962C8B-B14F-4D97-AF65-F5344CB8AC3E}">
        <p14:creationId xmlns:p14="http://schemas.microsoft.com/office/powerpoint/2010/main" val="371506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E452C20-5899-2E45-9AFC-7DDD6674E636}"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3D247-4A72-EA4D-8FCC-C01E5BB7D172}" type="slidenum">
              <a:rPr lang="en-US" smtClean="0"/>
              <a:t>‹#›</a:t>
            </a:fld>
            <a:endParaRPr lang="en-US"/>
          </a:p>
        </p:txBody>
      </p:sp>
    </p:spTree>
    <p:extLst>
      <p:ext uri="{BB962C8B-B14F-4D97-AF65-F5344CB8AC3E}">
        <p14:creationId xmlns:p14="http://schemas.microsoft.com/office/powerpoint/2010/main" val="1760458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E452C20-5899-2E45-9AFC-7DDD6674E636}"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3D247-4A72-EA4D-8FCC-C01E5BB7D172}" type="slidenum">
              <a:rPr lang="en-US" smtClean="0"/>
              <a:t>‹#›</a:t>
            </a:fld>
            <a:endParaRPr lang="en-US"/>
          </a:p>
        </p:txBody>
      </p:sp>
    </p:spTree>
    <p:extLst>
      <p:ext uri="{BB962C8B-B14F-4D97-AF65-F5344CB8AC3E}">
        <p14:creationId xmlns:p14="http://schemas.microsoft.com/office/powerpoint/2010/main" val="100779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BE452C20-5899-2E45-9AFC-7DDD6674E636}"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3D247-4A72-EA4D-8FCC-C01E5BB7D172}" type="slidenum">
              <a:rPr lang="en-US" smtClean="0"/>
              <a:t>‹#›</a:t>
            </a:fld>
            <a:endParaRPr lang="en-US"/>
          </a:p>
        </p:txBody>
      </p:sp>
    </p:spTree>
    <p:extLst>
      <p:ext uri="{BB962C8B-B14F-4D97-AF65-F5344CB8AC3E}">
        <p14:creationId xmlns:p14="http://schemas.microsoft.com/office/powerpoint/2010/main" val="108609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E452C20-5899-2E45-9AFC-7DDD6674E636}" type="datetimeFigureOut">
              <a:rPr lang="en-US" smtClean="0"/>
              <a:t>3/13/2014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93D247-4A72-EA4D-8FCC-C01E5BB7D172}" type="slidenum">
              <a:rPr lang="en-US" smtClean="0"/>
              <a:t>‹#›</a:t>
            </a:fld>
            <a:endParaRPr lang="en-US"/>
          </a:p>
        </p:txBody>
      </p:sp>
    </p:spTree>
    <p:extLst>
      <p:ext uri="{BB962C8B-B14F-4D97-AF65-F5344CB8AC3E}">
        <p14:creationId xmlns:p14="http://schemas.microsoft.com/office/powerpoint/2010/main" val="318231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BE452C20-5899-2E45-9AFC-7DDD6674E636}" type="datetimeFigureOut">
              <a:rPr lang="en-US" smtClean="0"/>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3D247-4A72-EA4D-8FCC-C01E5BB7D172}" type="slidenum">
              <a:rPr lang="en-US" smtClean="0"/>
              <a:t>‹#›</a:t>
            </a:fld>
            <a:endParaRPr lang="en-US"/>
          </a:p>
        </p:txBody>
      </p:sp>
    </p:spTree>
    <p:extLst>
      <p:ext uri="{BB962C8B-B14F-4D97-AF65-F5344CB8AC3E}">
        <p14:creationId xmlns:p14="http://schemas.microsoft.com/office/powerpoint/2010/main" val="1677204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BE452C20-5899-2E45-9AFC-7DDD6674E636}" type="datetimeFigureOut">
              <a:rPr lang="en-US" smtClean="0"/>
              <a:t>3/13/2014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93D247-4A72-EA4D-8FCC-C01E5BB7D172}" type="slidenum">
              <a:rPr lang="en-US" smtClean="0"/>
              <a:t>‹#›</a:t>
            </a:fld>
            <a:endParaRPr lang="en-US"/>
          </a:p>
        </p:txBody>
      </p:sp>
    </p:spTree>
    <p:extLst>
      <p:ext uri="{BB962C8B-B14F-4D97-AF65-F5344CB8AC3E}">
        <p14:creationId xmlns:p14="http://schemas.microsoft.com/office/powerpoint/2010/main" val="3185186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BE452C20-5899-2E45-9AFC-7DDD6674E636}" type="datetimeFigureOut">
              <a:rPr lang="en-US" smtClean="0"/>
              <a:t>3/13/2014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93D247-4A72-EA4D-8FCC-C01E5BB7D172}" type="slidenum">
              <a:rPr lang="en-US" smtClean="0"/>
              <a:t>‹#›</a:t>
            </a:fld>
            <a:endParaRPr lang="en-US"/>
          </a:p>
        </p:txBody>
      </p:sp>
    </p:spTree>
    <p:extLst>
      <p:ext uri="{BB962C8B-B14F-4D97-AF65-F5344CB8AC3E}">
        <p14:creationId xmlns:p14="http://schemas.microsoft.com/office/powerpoint/2010/main" val="381872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52C20-5899-2E45-9AFC-7DDD6674E636}" type="datetimeFigureOut">
              <a:rPr lang="en-US" smtClean="0"/>
              <a:t>3/13/2014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93D247-4A72-EA4D-8FCC-C01E5BB7D172}" type="slidenum">
              <a:rPr lang="en-US" smtClean="0"/>
              <a:t>‹#›</a:t>
            </a:fld>
            <a:endParaRPr lang="en-US"/>
          </a:p>
        </p:txBody>
      </p:sp>
    </p:spTree>
    <p:extLst>
      <p:ext uri="{BB962C8B-B14F-4D97-AF65-F5344CB8AC3E}">
        <p14:creationId xmlns:p14="http://schemas.microsoft.com/office/powerpoint/2010/main" val="355052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E452C20-5899-2E45-9AFC-7DDD6674E636}" type="datetimeFigureOut">
              <a:rPr lang="en-US" smtClean="0"/>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3D247-4A72-EA4D-8FCC-C01E5BB7D172}" type="slidenum">
              <a:rPr lang="en-US" smtClean="0"/>
              <a:t>‹#›</a:t>
            </a:fld>
            <a:endParaRPr lang="en-US"/>
          </a:p>
        </p:txBody>
      </p:sp>
    </p:spTree>
    <p:extLst>
      <p:ext uri="{BB962C8B-B14F-4D97-AF65-F5344CB8AC3E}">
        <p14:creationId xmlns:p14="http://schemas.microsoft.com/office/powerpoint/2010/main" val="427486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BE452C20-5899-2E45-9AFC-7DDD6674E636}" type="datetimeFigureOut">
              <a:rPr lang="en-US" smtClean="0"/>
              <a:t>3/13/2014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93D247-4A72-EA4D-8FCC-C01E5BB7D172}" type="slidenum">
              <a:rPr lang="en-US" smtClean="0"/>
              <a:t>‹#›</a:t>
            </a:fld>
            <a:endParaRPr lang="en-US"/>
          </a:p>
        </p:txBody>
      </p:sp>
    </p:spTree>
    <p:extLst>
      <p:ext uri="{BB962C8B-B14F-4D97-AF65-F5344CB8AC3E}">
        <p14:creationId xmlns:p14="http://schemas.microsoft.com/office/powerpoint/2010/main" val="89012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452C20-5899-2E45-9AFC-7DDD6674E636}" type="datetimeFigureOut">
              <a:rPr lang="en-US" smtClean="0"/>
              <a:t>3/13/2014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93D247-4A72-EA4D-8FCC-C01E5BB7D172}" type="slidenum">
              <a:rPr lang="en-US" smtClean="0"/>
              <a:t>‹#›</a:t>
            </a:fld>
            <a:endParaRPr lang="en-US"/>
          </a:p>
        </p:txBody>
      </p:sp>
    </p:spTree>
    <p:extLst>
      <p:ext uri="{BB962C8B-B14F-4D97-AF65-F5344CB8AC3E}">
        <p14:creationId xmlns:p14="http://schemas.microsoft.com/office/powerpoint/2010/main" val="105732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thestar.com/news/canada/2013/09/02/transgender_boy_returns_to_school_in_edmonton_proudly_sharing_his_story.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http://</a:t>
            </a:r>
            <a:r>
              <a:rPr lang="en-US" dirty="0" err="1" smtClean="0"/>
              <a:t>www.youtube.com</a:t>
            </a:r>
            <a:r>
              <a:rPr lang="en-US" dirty="0" smtClean="0"/>
              <a:t>/</a:t>
            </a:r>
            <a:r>
              <a:rPr lang="en-US" dirty="0" err="1" smtClean="0"/>
              <a:t>watch?v</a:t>
            </a:r>
            <a:r>
              <a:rPr lang="en-US" dirty="0" smtClean="0"/>
              <a:t>=YcNOapwgw6I</a:t>
            </a:r>
            <a:endParaRPr lang="en-US" dirty="0"/>
          </a:p>
        </p:txBody>
      </p:sp>
    </p:spTree>
    <p:extLst>
      <p:ext uri="{BB962C8B-B14F-4D97-AF65-F5344CB8AC3E}">
        <p14:creationId xmlns:p14="http://schemas.microsoft.com/office/powerpoint/2010/main" val="4115965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0800"/>
            <a:ext cx="9144000" cy="6733309"/>
          </a:xfrm>
          <a:prstGeom prst="rect">
            <a:avLst/>
          </a:prstGeom>
        </p:spPr>
      </p:pic>
    </p:spTree>
    <p:extLst>
      <p:ext uri="{BB962C8B-B14F-4D97-AF65-F5344CB8AC3E}">
        <p14:creationId xmlns:p14="http://schemas.microsoft.com/office/powerpoint/2010/main" val="21460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41300"/>
            <a:ext cx="9144000" cy="6365174"/>
          </a:xfrm>
          <a:prstGeom prst="rect">
            <a:avLst/>
          </a:prstGeom>
        </p:spPr>
      </p:pic>
    </p:spTree>
    <p:extLst>
      <p:ext uri="{BB962C8B-B14F-4D97-AF65-F5344CB8AC3E}">
        <p14:creationId xmlns:p14="http://schemas.microsoft.com/office/powerpoint/2010/main" val="1879717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69900"/>
            <a:ext cx="9144000" cy="5917474"/>
          </a:xfrm>
          <a:prstGeom prst="rect">
            <a:avLst/>
          </a:prstGeom>
        </p:spPr>
      </p:pic>
    </p:spTree>
    <p:extLst>
      <p:ext uri="{BB962C8B-B14F-4D97-AF65-F5344CB8AC3E}">
        <p14:creationId xmlns:p14="http://schemas.microsoft.com/office/powerpoint/2010/main" val="3193988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3-10 at 10.16.54 AM.png"/>
          <p:cNvPicPr>
            <a:picLocks noChangeAspect="1"/>
          </p:cNvPicPr>
          <p:nvPr/>
        </p:nvPicPr>
        <p:blipFill rotWithShape="1">
          <a:blip r:embed="rId2">
            <a:extLst>
              <a:ext uri="{28A0092B-C50C-407E-A947-70E740481C1C}">
                <a14:useLocalDpi xmlns:a14="http://schemas.microsoft.com/office/drawing/2010/main" val="0"/>
              </a:ext>
            </a:extLst>
          </a:blip>
          <a:srcRect b="22206"/>
          <a:stretch/>
        </p:blipFill>
        <p:spPr>
          <a:xfrm>
            <a:off x="971126" y="284449"/>
            <a:ext cx="7315200" cy="1620291"/>
          </a:xfrm>
          <a:prstGeom prst="rect">
            <a:avLst/>
          </a:prstGeom>
          <a:ln>
            <a:solidFill>
              <a:schemeClr val="bg1"/>
            </a:solidFill>
          </a:ln>
        </p:spPr>
      </p:pic>
      <p:sp>
        <p:nvSpPr>
          <p:cNvPr id="6" name="TextBox 5"/>
          <p:cNvSpPr txBox="1"/>
          <p:nvPr/>
        </p:nvSpPr>
        <p:spPr>
          <a:xfrm>
            <a:off x="784372" y="1942087"/>
            <a:ext cx="7501954" cy="4708981"/>
          </a:xfrm>
          <a:prstGeom prst="rect">
            <a:avLst/>
          </a:prstGeom>
          <a:noFill/>
        </p:spPr>
        <p:txBody>
          <a:bodyPr wrap="square" rtlCol="0">
            <a:spAutoFit/>
          </a:bodyPr>
          <a:lstStyle/>
          <a:p>
            <a:pPr marL="285750" indent="-285750">
              <a:buFont typeface="Arial"/>
              <a:buChar char="•"/>
            </a:pPr>
            <a:r>
              <a:rPr lang="en-US" sz="2400" dirty="0" smtClean="0"/>
              <a:t>“</a:t>
            </a:r>
            <a:r>
              <a:rPr lang="en-US" sz="2400" b="1" i="1" dirty="0" err="1" smtClean="0"/>
              <a:t>Agender</a:t>
            </a:r>
            <a:r>
              <a:rPr lang="en-US" sz="2400" dirty="0" smtClean="0"/>
              <a:t>”, “</a:t>
            </a:r>
            <a:r>
              <a:rPr lang="en-US" sz="2400" b="1" i="1" dirty="0" smtClean="0"/>
              <a:t>third- gender</a:t>
            </a:r>
            <a:r>
              <a:rPr lang="en-US" sz="2400" dirty="0" smtClean="0"/>
              <a:t>”, </a:t>
            </a:r>
            <a:r>
              <a:rPr lang="en-US" sz="2400" b="1" i="1" dirty="0" smtClean="0"/>
              <a:t>“</a:t>
            </a:r>
            <a:r>
              <a:rPr lang="en-US" sz="2400" b="1" i="1" dirty="0" err="1" smtClean="0"/>
              <a:t>bigender</a:t>
            </a:r>
            <a:r>
              <a:rPr lang="en-US" sz="2400" dirty="0" smtClean="0"/>
              <a:t>” –identity somewhere between woman and man.</a:t>
            </a:r>
          </a:p>
          <a:p>
            <a:endParaRPr lang="en-US" sz="2400" dirty="0" smtClean="0"/>
          </a:p>
          <a:p>
            <a:pPr marL="285750" indent="-285750">
              <a:buFont typeface="Arial"/>
              <a:buChar char="•"/>
            </a:pPr>
            <a:r>
              <a:rPr lang="en-US" sz="2400" dirty="0" smtClean="0"/>
              <a:t>Gender identity- how you, in your head, think about yourself being either female or male.</a:t>
            </a:r>
          </a:p>
          <a:p>
            <a:pPr marL="285750" indent="-285750">
              <a:buFont typeface="Arial"/>
              <a:buChar char="•"/>
            </a:pPr>
            <a:endParaRPr lang="en-US" sz="2400" dirty="0"/>
          </a:p>
          <a:p>
            <a:pPr marL="285750" indent="-285750">
              <a:buFont typeface="Arial"/>
              <a:buChar char="•"/>
            </a:pPr>
            <a:r>
              <a:rPr lang="en-US" sz="2400" dirty="0" smtClean="0"/>
              <a:t>Formed by the age of 3 and incredible difficult to change after that.</a:t>
            </a:r>
          </a:p>
          <a:p>
            <a:pPr marL="285750" indent="-285750">
              <a:buFont typeface="Arial"/>
              <a:buChar char="•"/>
            </a:pPr>
            <a:endParaRPr lang="en-US" sz="2400" dirty="0"/>
          </a:p>
          <a:p>
            <a:pPr marL="285750" indent="-285750">
              <a:buFont typeface="Arial"/>
              <a:buChar char="•"/>
            </a:pPr>
            <a:r>
              <a:rPr lang="en-US" sz="2400" dirty="0" smtClean="0"/>
              <a:t>Formation of identity affected by hormones &amp; environment just as much as biological sex. </a:t>
            </a:r>
          </a:p>
          <a:p>
            <a:pPr marL="285750" indent="-285750">
              <a:buFont typeface="Arial"/>
              <a:buChar char="•"/>
            </a:pPr>
            <a:endParaRPr lang="en-US" dirty="0"/>
          </a:p>
          <a:p>
            <a:pPr marL="285750" indent="-285750">
              <a:buFont typeface="Arial"/>
              <a:buChar char="•"/>
            </a:pPr>
            <a:endParaRPr lang="en-US" dirty="0"/>
          </a:p>
        </p:txBody>
      </p:sp>
    </p:spTree>
    <p:extLst>
      <p:ext uri="{BB962C8B-B14F-4D97-AF65-F5344CB8AC3E}">
        <p14:creationId xmlns:p14="http://schemas.microsoft.com/office/powerpoint/2010/main" val="3792575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a:t>
            </a:r>
            <a:endParaRPr lang="en-US" dirty="0"/>
          </a:p>
        </p:txBody>
      </p:sp>
      <p:sp>
        <p:nvSpPr>
          <p:cNvPr id="3" name="Content Placeholder 2"/>
          <p:cNvSpPr>
            <a:spLocks noGrp="1"/>
          </p:cNvSpPr>
          <p:nvPr>
            <p:ph idx="1"/>
          </p:nvPr>
        </p:nvSpPr>
        <p:spPr/>
        <p:txBody>
          <a:bodyPr/>
          <a:lstStyle/>
          <a:p>
            <a:r>
              <a:rPr lang="en-US" dirty="0">
                <a:effectLst>
                  <a:outerShdw blurRad="50800" dist="38100" dir="2700000" algn="tl">
                    <a:srgbClr val="000000">
                      <a:alpha val="40000"/>
                    </a:srgbClr>
                  </a:outerShdw>
                </a:effectLst>
              </a:rPr>
              <a:t>Canadian Parents Raise Gender-Neutral Baby by Not Revealing Its </a:t>
            </a:r>
            <a:r>
              <a:rPr lang="en-US" dirty="0" smtClean="0">
                <a:effectLst>
                  <a:outerShdw blurRad="50800" dist="38100" dir="2700000" algn="tl">
                    <a:srgbClr val="000000">
                      <a:alpha val="40000"/>
                    </a:srgbClr>
                  </a:outerShdw>
                </a:effectLst>
              </a:rPr>
              <a:t>Sex</a:t>
            </a:r>
            <a:endParaRPr lang="en-US" dirty="0"/>
          </a:p>
        </p:txBody>
      </p:sp>
    </p:spTree>
    <p:extLst>
      <p:ext uri="{BB962C8B-B14F-4D97-AF65-F5344CB8AC3E}">
        <p14:creationId xmlns:p14="http://schemas.microsoft.com/office/powerpoint/2010/main" val="3405948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 you know it, do you think you fit better into the society role of “woman,” or “man,” or do neither ring particularly true for you? That is, are you somewhere in-between the two? Or do you consider your gender to fall outside of the spectrum completely?</a:t>
            </a:r>
          </a:p>
          <a:p>
            <a:pPr marL="0" indent="0">
              <a:buNone/>
            </a:pPr>
            <a:endParaRPr lang="en-US" dirty="0" smtClean="0"/>
          </a:p>
          <a:p>
            <a:pPr lvl="1"/>
            <a:r>
              <a:rPr lang="en-US" dirty="0" smtClean="0"/>
              <a:t>The answer is your GENDER IDENTITY</a:t>
            </a:r>
          </a:p>
        </p:txBody>
      </p:sp>
    </p:spTree>
    <p:extLst>
      <p:ext uri="{BB962C8B-B14F-4D97-AF65-F5344CB8AC3E}">
        <p14:creationId xmlns:p14="http://schemas.microsoft.com/office/powerpoint/2010/main" val="315273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3-10 at 10.17.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047" y="0"/>
            <a:ext cx="8089900" cy="2082800"/>
          </a:xfrm>
          <a:prstGeom prst="rect">
            <a:avLst/>
          </a:prstGeom>
        </p:spPr>
      </p:pic>
      <p:sp>
        <p:nvSpPr>
          <p:cNvPr id="4" name="TextBox 3"/>
          <p:cNvSpPr txBox="1"/>
          <p:nvPr/>
        </p:nvSpPr>
        <p:spPr>
          <a:xfrm>
            <a:off x="504240" y="2334242"/>
            <a:ext cx="8217226" cy="2554545"/>
          </a:xfrm>
          <a:prstGeom prst="rect">
            <a:avLst/>
          </a:prstGeom>
          <a:noFill/>
        </p:spPr>
        <p:txBody>
          <a:bodyPr wrap="square" rtlCol="0">
            <a:spAutoFit/>
          </a:bodyPr>
          <a:lstStyle/>
          <a:p>
            <a:pPr marL="285750" indent="-285750">
              <a:buFont typeface="Arial"/>
              <a:buChar char="•"/>
            </a:pPr>
            <a:r>
              <a:rPr lang="en-US" sz="2000" dirty="0" smtClean="0"/>
              <a:t>“Androgynous”- mixed form of expressing gender.</a:t>
            </a:r>
          </a:p>
          <a:p>
            <a:pPr marL="285750" indent="-285750">
              <a:buFont typeface="Arial"/>
              <a:buChar char="•"/>
            </a:pPr>
            <a:endParaRPr lang="en-US" sz="2000" dirty="0"/>
          </a:p>
          <a:p>
            <a:pPr marL="285750" indent="-285750">
              <a:buFont typeface="Arial"/>
              <a:buChar char="•"/>
            </a:pPr>
            <a:r>
              <a:rPr lang="en-US" sz="2000" dirty="0" smtClean="0"/>
              <a:t>Demonstrate by the ways you act, dress, behave, and interact- whether intentional or unintended. </a:t>
            </a:r>
          </a:p>
          <a:p>
            <a:pPr marL="285750" indent="-285750">
              <a:buFont typeface="Arial"/>
              <a:buChar char="•"/>
            </a:pPr>
            <a:endParaRPr lang="en-US" sz="2000" dirty="0"/>
          </a:p>
          <a:p>
            <a:pPr marL="285750" indent="-285750">
              <a:buFont typeface="Arial"/>
              <a:buChar char="•"/>
            </a:pPr>
            <a:r>
              <a:rPr lang="en-US" sz="2000" dirty="0" smtClean="0"/>
              <a:t>Changes from day to day, outfit to outfit, event or setting to event or setting</a:t>
            </a:r>
          </a:p>
          <a:p>
            <a:endParaRPr lang="en-US" sz="2000" dirty="0"/>
          </a:p>
        </p:txBody>
      </p:sp>
    </p:spTree>
    <p:extLst>
      <p:ext uri="{BB962C8B-B14F-4D97-AF65-F5344CB8AC3E}">
        <p14:creationId xmlns:p14="http://schemas.microsoft.com/office/powerpoint/2010/main" val="3200191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2025"/>
            <a:ext cx="8229600" cy="4525963"/>
          </a:xfrm>
        </p:spPr>
        <p:txBody>
          <a:bodyPr/>
          <a:lstStyle/>
          <a:p>
            <a:pPr marL="285750" indent="-285750"/>
            <a:r>
              <a:rPr lang="en-US" dirty="0" smtClean="0"/>
              <a:t>How does the way you express yourself align or doesn’t with “traditional” ways of expression?</a:t>
            </a:r>
          </a:p>
          <a:p>
            <a:pPr marL="285750" indent="-285750"/>
            <a:endParaRPr lang="en-US" dirty="0" smtClean="0"/>
          </a:p>
          <a:p>
            <a:pPr marL="285750" indent="-285750"/>
            <a:r>
              <a:rPr lang="en-US" dirty="0" smtClean="0"/>
              <a:t>You slide around on a continuum throughout the week without even knowing it!</a:t>
            </a:r>
          </a:p>
          <a:p>
            <a:pPr marL="0" indent="0">
              <a:buNone/>
            </a:pPr>
            <a:endParaRPr lang="en-US" dirty="0"/>
          </a:p>
        </p:txBody>
      </p:sp>
    </p:spTree>
    <p:extLst>
      <p:ext uri="{BB962C8B-B14F-4D97-AF65-F5344CB8AC3E}">
        <p14:creationId xmlns:p14="http://schemas.microsoft.com/office/powerpoint/2010/main" val="2539904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10 at 10.17.0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137" y="226491"/>
            <a:ext cx="7772400" cy="2146300"/>
          </a:xfrm>
          <a:prstGeom prst="rect">
            <a:avLst/>
          </a:prstGeom>
        </p:spPr>
      </p:pic>
      <p:sp>
        <p:nvSpPr>
          <p:cNvPr id="5" name="TextBox 4"/>
          <p:cNvSpPr txBox="1"/>
          <p:nvPr/>
        </p:nvSpPr>
        <p:spPr>
          <a:xfrm>
            <a:off x="1044137" y="2539654"/>
            <a:ext cx="7079713" cy="3385542"/>
          </a:xfrm>
          <a:prstGeom prst="rect">
            <a:avLst/>
          </a:prstGeom>
          <a:noFill/>
        </p:spPr>
        <p:txBody>
          <a:bodyPr wrap="square" rtlCol="0">
            <a:spAutoFit/>
          </a:bodyPr>
          <a:lstStyle/>
          <a:p>
            <a:pPr marL="285750" indent="-285750">
              <a:buFont typeface="Arial"/>
              <a:buChar char="•"/>
            </a:pPr>
            <a:r>
              <a:rPr lang="en-US" sz="2800" dirty="0" smtClean="0"/>
              <a:t>“</a:t>
            </a:r>
            <a:r>
              <a:rPr lang="en-US" sz="2800" b="1" i="1" dirty="0" smtClean="0"/>
              <a:t>Hermaphrodite</a:t>
            </a:r>
            <a:r>
              <a:rPr lang="en-US" sz="2800" dirty="0" smtClean="0"/>
              <a:t>”, “</a:t>
            </a:r>
            <a:r>
              <a:rPr lang="en-US" sz="2800" b="1" i="1" dirty="0" smtClean="0"/>
              <a:t>intersex</a:t>
            </a:r>
            <a:r>
              <a:rPr lang="en-US" sz="2800" dirty="0" smtClean="0"/>
              <a:t>”- someone whose sex organs are not strictly male or female. </a:t>
            </a:r>
          </a:p>
          <a:p>
            <a:pPr marL="285750" indent="-285750">
              <a:buFont typeface="Arial"/>
              <a:buChar char="•"/>
            </a:pPr>
            <a:endParaRPr lang="en-US" sz="2800" dirty="0"/>
          </a:p>
          <a:p>
            <a:pPr marL="285750" indent="-285750">
              <a:buFont typeface="Arial"/>
              <a:buChar char="•"/>
            </a:pPr>
            <a:r>
              <a:rPr lang="en-US" sz="2800" dirty="0" smtClean="0"/>
              <a:t>Biological sex refers to the objectively measurable organs, hormones, and chromosomes your possess. </a:t>
            </a:r>
          </a:p>
          <a:p>
            <a:endParaRPr lang="en-US" dirty="0"/>
          </a:p>
        </p:txBody>
      </p:sp>
    </p:spTree>
    <p:extLst>
      <p:ext uri="{BB962C8B-B14F-4D97-AF65-F5344CB8AC3E}">
        <p14:creationId xmlns:p14="http://schemas.microsoft.com/office/powerpoint/2010/main" val="1579933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479"/>
            <a:ext cx="8229600" cy="6143721"/>
          </a:xfrm>
        </p:spPr>
        <p:txBody>
          <a:bodyPr/>
          <a:lstStyle/>
          <a:p>
            <a:r>
              <a:rPr lang="en-US" u="sng" dirty="0" smtClean="0"/>
              <a:t>Female</a:t>
            </a:r>
            <a:r>
              <a:rPr lang="en-US" dirty="0" smtClean="0"/>
              <a:t>- having a vagina, ovaries, two X chromosomes, predominantly estrogen, and you can grow a baby in your stomach.</a:t>
            </a:r>
          </a:p>
          <a:p>
            <a:endParaRPr lang="en-US" dirty="0" smtClean="0"/>
          </a:p>
          <a:p>
            <a:r>
              <a:rPr lang="en-US" u="sng" dirty="0" smtClean="0"/>
              <a:t>Male</a:t>
            </a:r>
            <a:r>
              <a:rPr lang="en-US" dirty="0" smtClean="0"/>
              <a:t>- having testes, penis, an XY chromosome, predominantly testosterone, you can put a baby in a female’s stomach area. </a:t>
            </a:r>
          </a:p>
          <a:p>
            <a:pPr marL="0" indent="0">
              <a:buNone/>
            </a:pPr>
            <a:endParaRPr lang="en-US" dirty="0" smtClean="0"/>
          </a:p>
          <a:p>
            <a:r>
              <a:rPr lang="en-US" u="sng" dirty="0" smtClean="0"/>
              <a:t>Intersex</a:t>
            </a:r>
            <a:r>
              <a:rPr lang="en-US" dirty="0" smtClean="0"/>
              <a:t>- any combination of both.</a:t>
            </a:r>
            <a:endParaRPr lang="en-US" dirty="0"/>
          </a:p>
        </p:txBody>
      </p:sp>
    </p:spTree>
    <p:extLst>
      <p:ext uri="{BB962C8B-B14F-4D97-AF65-F5344CB8AC3E}">
        <p14:creationId xmlns:p14="http://schemas.microsoft.com/office/powerpoint/2010/main" val="3606029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Adolescence Is a Time of Change</a:t>
            </a:r>
            <a:endParaRPr lang="en-US" b="1" dirty="0"/>
          </a:p>
        </p:txBody>
      </p:sp>
      <p:sp>
        <p:nvSpPr>
          <p:cNvPr id="3" name="Content Placeholder 2"/>
          <p:cNvSpPr>
            <a:spLocks noGrp="1"/>
          </p:cNvSpPr>
          <p:nvPr>
            <p:ph idx="1"/>
          </p:nvPr>
        </p:nvSpPr>
        <p:spPr>
          <a:xfrm>
            <a:off x="457200" y="1600200"/>
            <a:ext cx="8229600" cy="5029044"/>
          </a:xfrm>
        </p:spPr>
        <p:txBody>
          <a:bodyPr>
            <a:normAutofit/>
          </a:bodyPr>
          <a:lstStyle/>
          <a:p>
            <a:r>
              <a:rPr lang="en-US" dirty="0" smtClean="0"/>
              <a:t>During the teen years, the hormonal &amp; physical changes of puberty lead to an awakening of sexual feelings.</a:t>
            </a:r>
          </a:p>
          <a:p>
            <a:pPr marL="0" indent="0">
              <a:buNone/>
            </a:pPr>
            <a:endParaRPr lang="en-US" dirty="0" smtClean="0"/>
          </a:p>
          <a:p>
            <a:r>
              <a:rPr lang="en-US" dirty="0" smtClean="0"/>
              <a:t> It’s common to wonder and sometimes worry about new sexual feelings. </a:t>
            </a:r>
          </a:p>
          <a:p>
            <a:pPr marL="0" indent="0">
              <a:buNone/>
            </a:pPr>
            <a:endParaRPr lang="en-US" dirty="0" smtClean="0"/>
          </a:p>
        </p:txBody>
      </p:sp>
    </p:spTree>
    <p:extLst>
      <p:ext uri="{BB962C8B-B14F-4D97-AF65-F5344CB8AC3E}">
        <p14:creationId xmlns:p14="http://schemas.microsoft.com/office/powerpoint/2010/main" val="47224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10 at 10.17.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56" y="91360"/>
            <a:ext cx="7772400" cy="2095500"/>
          </a:xfrm>
          <a:prstGeom prst="rect">
            <a:avLst/>
          </a:prstGeom>
        </p:spPr>
      </p:pic>
      <p:sp>
        <p:nvSpPr>
          <p:cNvPr id="5" name="TextBox 4"/>
          <p:cNvSpPr txBox="1"/>
          <p:nvPr/>
        </p:nvSpPr>
        <p:spPr>
          <a:xfrm>
            <a:off x="1064504" y="2408937"/>
            <a:ext cx="7583952" cy="1846659"/>
          </a:xfrm>
          <a:prstGeom prst="rect">
            <a:avLst/>
          </a:prstGeom>
          <a:noFill/>
        </p:spPr>
        <p:txBody>
          <a:bodyPr wrap="square" rtlCol="0">
            <a:spAutoFit/>
          </a:bodyPr>
          <a:lstStyle/>
          <a:p>
            <a:pPr marL="285750" indent="-285750">
              <a:buFont typeface="Arial"/>
              <a:buChar char="•"/>
            </a:pPr>
            <a:r>
              <a:rPr lang="en-US" sz="3200" b="1" dirty="0" smtClean="0"/>
              <a:t>Sexual Orientation- </a:t>
            </a:r>
            <a:r>
              <a:rPr lang="en-US" sz="3200" dirty="0" smtClean="0"/>
              <a:t>who you are physically, spiritually, and emotionally attracted to. </a:t>
            </a:r>
          </a:p>
          <a:p>
            <a:pPr marL="285750" indent="-285750">
              <a:buFont typeface="Arial"/>
              <a:buChar char="•"/>
            </a:pPr>
            <a:endParaRPr lang="en-US" dirty="0"/>
          </a:p>
        </p:txBody>
      </p:sp>
    </p:spTree>
    <p:extLst>
      <p:ext uri="{BB962C8B-B14F-4D97-AF65-F5344CB8AC3E}">
        <p14:creationId xmlns:p14="http://schemas.microsoft.com/office/powerpoint/2010/main" val="2097680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3696"/>
            <a:ext cx="8229600" cy="5192467"/>
          </a:xfrm>
        </p:spPr>
        <p:txBody>
          <a:bodyPr>
            <a:normAutofit fontScale="92500" lnSpcReduction="10000"/>
          </a:bodyPr>
          <a:lstStyle/>
          <a:p>
            <a:pPr marL="285750" indent="-285750"/>
            <a:r>
              <a:rPr lang="en-US" b="1" dirty="0" smtClean="0"/>
              <a:t>Heterosexual. </a:t>
            </a:r>
            <a:r>
              <a:rPr lang="en-US" dirty="0" smtClean="0"/>
              <a:t>Attracted to people of the opposite sex, or being straight. </a:t>
            </a:r>
          </a:p>
          <a:p>
            <a:pPr marL="0" indent="0">
              <a:buNone/>
            </a:pPr>
            <a:endParaRPr lang="en-US" dirty="0" smtClean="0"/>
          </a:p>
          <a:p>
            <a:pPr marL="285750" indent="-285750"/>
            <a:r>
              <a:rPr lang="en-US" b="1" dirty="0" smtClean="0"/>
              <a:t>Homosexual. </a:t>
            </a:r>
            <a:r>
              <a:rPr lang="en-US" dirty="0" smtClean="0"/>
              <a:t>Attracted to people of the same sex, or being gay or lesbian. </a:t>
            </a:r>
          </a:p>
          <a:p>
            <a:pPr marL="0" indent="0">
              <a:buNone/>
            </a:pPr>
            <a:endParaRPr lang="en-US" dirty="0" smtClean="0"/>
          </a:p>
          <a:p>
            <a:pPr marL="285750" indent="-285750"/>
            <a:r>
              <a:rPr lang="en-US" b="1" dirty="0" smtClean="0"/>
              <a:t>Bisexual. </a:t>
            </a:r>
            <a:r>
              <a:rPr lang="en-US" dirty="0" smtClean="0"/>
              <a:t>Attracted to people of both sexes. </a:t>
            </a:r>
          </a:p>
          <a:p>
            <a:pPr marL="0" indent="0">
              <a:buNone/>
            </a:pPr>
            <a:endParaRPr lang="en-US" dirty="0" smtClean="0"/>
          </a:p>
          <a:p>
            <a:pPr marL="285750" indent="-285750"/>
            <a:r>
              <a:rPr lang="en-US" b="1" dirty="0" smtClean="0"/>
              <a:t>Asexual. </a:t>
            </a:r>
            <a:r>
              <a:rPr lang="en-US" dirty="0" smtClean="0"/>
              <a:t>Lack of sexual attraction to others, as it doesn’t fit into the continuum. </a:t>
            </a:r>
          </a:p>
          <a:p>
            <a:pPr marL="0" indent="0">
              <a:buNone/>
            </a:pPr>
            <a:endParaRPr lang="en-US" dirty="0"/>
          </a:p>
        </p:txBody>
      </p:sp>
    </p:spTree>
    <p:extLst>
      <p:ext uri="{BB962C8B-B14F-4D97-AF65-F5344CB8AC3E}">
        <p14:creationId xmlns:p14="http://schemas.microsoft.com/office/powerpoint/2010/main" val="2817657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Interrelation </a:t>
            </a:r>
            <a:r>
              <a:rPr lang="en-US" b="1" dirty="0" smtClean="0"/>
              <a:t>vs. </a:t>
            </a:r>
            <a:r>
              <a:rPr lang="en-US" b="1" dirty="0"/>
              <a:t>Interconnection</a:t>
            </a:r>
          </a:p>
        </p:txBody>
      </p:sp>
      <p:sp>
        <p:nvSpPr>
          <p:cNvPr id="3" name="Content Placeholder 2"/>
          <p:cNvSpPr>
            <a:spLocks noGrp="1"/>
          </p:cNvSpPr>
          <p:nvPr>
            <p:ph idx="1"/>
          </p:nvPr>
        </p:nvSpPr>
        <p:spPr>
          <a:xfrm>
            <a:off x="457200" y="2326279"/>
            <a:ext cx="8229600" cy="4525963"/>
          </a:xfrm>
        </p:spPr>
        <p:txBody>
          <a:bodyPr>
            <a:normAutofit/>
          </a:bodyPr>
          <a:lstStyle/>
          <a:p>
            <a:r>
              <a:rPr lang="en-US" dirty="0" smtClean="0"/>
              <a:t>Gender Identity, Gender Expression, Biological Sex, and Sexual Orientation are NOT CONNECTED.</a:t>
            </a:r>
          </a:p>
        </p:txBody>
      </p:sp>
    </p:spTree>
    <p:extLst>
      <p:ext uri="{BB962C8B-B14F-4D97-AF65-F5344CB8AC3E}">
        <p14:creationId xmlns:p14="http://schemas.microsoft.com/office/powerpoint/2010/main" val="101388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Not Connected? </a:t>
            </a:r>
            <a:endParaRPr lang="en-US" b="1" dirty="0"/>
          </a:p>
        </p:txBody>
      </p:sp>
      <p:sp>
        <p:nvSpPr>
          <p:cNvPr id="3" name="Content Placeholder 2"/>
          <p:cNvSpPr>
            <a:spLocks noGrp="1"/>
          </p:cNvSpPr>
          <p:nvPr>
            <p:ph idx="1"/>
          </p:nvPr>
        </p:nvSpPr>
        <p:spPr/>
        <p:txBody>
          <a:bodyPr/>
          <a:lstStyle/>
          <a:p>
            <a:r>
              <a:rPr lang="en-US" dirty="0" smtClean="0"/>
              <a:t>People’s sexual orientation does not determine gender expression.</a:t>
            </a:r>
          </a:p>
          <a:p>
            <a:r>
              <a:rPr lang="en-US" dirty="0" smtClean="0"/>
              <a:t>Gender expression isn’t determined by gender identity. </a:t>
            </a:r>
          </a:p>
          <a:p>
            <a:r>
              <a:rPr lang="en-US" dirty="0" smtClean="0"/>
              <a:t>Gender identity isn’t determined by biological sex.</a:t>
            </a:r>
          </a:p>
          <a:p>
            <a:r>
              <a:rPr lang="en-US" dirty="0" smtClean="0"/>
              <a:t>They </a:t>
            </a:r>
            <a:r>
              <a:rPr lang="en-US" dirty="0" smtClean="0"/>
              <a:t>AFFECT one another, but are not determined by one another. </a:t>
            </a:r>
            <a:endParaRPr lang="en-US" dirty="0"/>
          </a:p>
        </p:txBody>
      </p:sp>
    </p:spTree>
    <p:extLst>
      <p:ext uri="{BB962C8B-B14F-4D97-AF65-F5344CB8AC3E}">
        <p14:creationId xmlns:p14="http://schemas.microsoft.com/office/powerpoint/2010/main" val="104090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a:t>
            </a:r>
            <a:r>
              <a:rPr lang="en-US" b="1" dirty="0" err="1" smtClean="0"/>
              <a:t>cisgender</a:t>
            </a:r>
            <a:r>
              <a:rPr lang="en-US" dirty="0" smtClean="0"/>
              <a: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your biological sex aligns with how you identify. </a:t>
            </a:r>
          </a:p>
          <a:p>
            <a:pPr marL="0" indent="0">
              <a:buNone/>
            </a:pPr>
            <a:endParaRPr lang="en-US" dirty="0" smtClean="0"/>
          </a:p>
          <a:p>
            <a:r>
              <a:rPr lang="en-US" dirty="0" smtClean="0"/>
              <a:t>Example: If someone is born with male reproductive organs and genitalia, he is very likely to be raised a boy, identify as a man, and </a:t>
            </a:r>
            <a:r>
              <a:rPr lang="en-US" dirty="0" smtClean="0"/>
              <a:t>expresses </a:t>
            </a:r>
            <a:r>
              <a:rPr lang="en-US" dirty="0" smtClean="0"/>
              <a:t>himself </a:t>
            </a:r>
            <a:r>
              <a:rPr lang="en-US" dirty="0" smtClean="0"/>
              <a:t>masculine. </a:t>
            </a:r>
            <a:endParaRPr lang="en-US" dirty="0" smtClean="0"/>
          </a:p>
          <a:p>
            <a:endParaRPr lang="en-US" i="1" u="sng" dirty="0"/>
          </a:p>
          <a:p>
            <a:r>
              <a:rPr lang="en-US" i="1" u="sng" dirty="0" smtClean="0"/>
              <a:t>Grants your privileges in society. </a:t>
            </a:r>
            <a:r>
              <a:rPr lang="en-US" dirty="0" smtClean="0"/>
              <a:t>What does this mean to you?</a:t>
            </a:r>
          </a:p>
          <a:p>
            <a:pPr marL="0" indent="0">
              <a:buNone/>
            </a:pPr>
            <a:endParaRPr lang="en-US" i="1" u="sng" dirty="0" smtClean="0"/>
          </a:p>
        </p:txBody>
      </p:sp>
    </p:spTree>
    <p:extLst>
      <p:ext uri="{BB962C8B-B14F-4D97-AF65-F5344CB8AC3E}">
        <p14:creationId xmlns:p14="http://schemas.microsoft.com/office/powerpoint/2010/main" val="1988634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stand for?</a:t>
            </a:r>
            <a:endParaRPr lang="en-US" dirty="0"/>
          </a:p>
        </p:txBody>
      </p:sp>
      <p:sp>
        <p:nvSpPr>
          <p:cNvPr id="3" name="Content Placeholder 2"/>
          <p:cNvSpPr>
            <a:spLocks noGrp="1"/>
          </p:cNvSpPr>
          <p:nvPr>
            <p:ph idx="1"/>
          </p:nvPr>
        </p:nvSpPr>
        <p:spPr/>
        <p:txBody>
          <a:bodyPr>
            <a:normAutofit/>
          </a:bodyPr>
          <a:lstStyle/>
          <a:p>
            <a:r>
              <a:rPr lang="en-US" sz="4000" b="1" dirty="0" smtClean="0"/>
              <a:t>LGBT</a:t>
            </a:r>
          </a:p>
          <a:p>
            <a:pPr marL="0" indent="0">
              <a:buNone/>
            </a:pPr>
            <a:endParaRPr lang="en-US" sz="4000" dirty="0" smtClean="0"/>
          </a:p>
          <a:p>
            <a:r>
              <a:rPr lang="en-US" sz="4000" b="1" dirty="0" smtClean="0"/>
              <a:t>LGBTQ</a:t>
            </a:r>
            <a:endParaRPr lang="en-US" sz="4000" b="1" dirty="0"/>
          </a:p>
        </p:txBody>
      </p:sp>
    </p:spTree>
    <p:extLst>
      <p:ext uri="{BB962C8B-B14F-4D97-AF65-F5344CB8AC3E}">
        <p14:creationId xmlns:p14="http://schemas.microsoft.com/office/powerpoint/2010/main" val="729951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It stands for…</a:t>
            </a:r>
            <a:endParaRPr lang="en-US" b="1" dirty="0"/>
          </a:p>
        </p:txBody>
      </p:sp>
      <p:sp>
        <p:nvSpPr>
          <p:cNvPr id="3" name="Content Placeholder 2"/>
          <p:cNvSpPr>
            <a:spLocks noGrp="1"/>
          </p:cNvSpPr>
          <p:nvPr>
            <p:ph idx="1"/>
          </p:nvPr>
        </p:nvSpPr>
        <p:spPr/>
        <p:txBody>
          <a:bodyPr/>
          <a:lstStyle/>
          <a:p>
            <a:r>
              <a:rPr lang="en-US" dirty="0" smtClean="0"/>
              <a:t>“Lesbian, gay, bisexual, and transgender”.</a:t>
            </a:r>
          </a:p>
          <a:p>
            <a:endParaRPr lang="en-US" dirty="0"/>
          </a:p>
          <a:p>
            <a:r>
              <a:rPr lang="en-US" dirty="0" smtClean="0"/>
              <a:t>“Lesbian, gay, bisexual, transgender, questioning”.</a:t>
            </a:r>
            <a:endParaRPr lang="en-US" dirty="0"/>
          </a:p>
        </p:txBody>
      </p:sp>
    </p:spTree>
    <p:extLst>
      <p:ext uri="{BB962C8B-B14F-4D97-AF65-F5344CB8AC3E}">
        <p14:creationId xmlns:p14="http://schemas.microsoft.com/office/powerpoint/2010/main" val="42894032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It Mean to Be Transgender?</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812976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Transgender boy returns to school in Edmonton, proudly sharing his story</a:t>
            </a:r>
          </a:p>
        </p:txBody>
      </p:sp>
      <p:sp>
        <p:nvSpPr>
          <p:cNvPr id="3" name="Content Placeholder 2"/>
          <p:cNvSpPr>
            <a:spLocks noGrp="1"/>
          </p:cNvSpPr>
          <p:nvPr>
            <p:ph idx="1"/>
          </p:nvPr>
        </p:nvSpPr>
        <p:spPr/>
        <p:txBody>
          <a:bodyPr/>
          <a:lstStyle/>
          <a:p>
            <a:r>
              <a:rPr lang="en-US" dirty="0" smtClean="0">
                <a:hlinkClick r:id="rId2"/>
              </a:rPr>
              <a:t>http://www.thestar.com/news/canada/2013/09/02/transgender_boy_returns_to_school_in_edmonton_proudly_sharing_his_story.html</a:t>
            </a:r>
            <a:endParaRPr lang="en-US" dirty="0" smtClean="0"/>
          </a:p>
          <a:p>
            <a:endParaRPr lang="en-US" dirty="0"/>
          </a:p>
        </p:txBody>
      </p:sp>
    </p:spTree>
    <p:extLst>
      <p:ext uri="{BB962C8B-B14F-4D97-AF65-F5344CB8AC3E}">
        <p14:creationId xmlns:p14="http://schemas.microsoft.com/office/powerpoint/2010/main" val="821902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People Choose their Sexual Orientation?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313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Takes time for people to understand who they are &amp; who they are becoming.</a:t>
            </a:r>
          </a:p>
          <a:p>
            <a:pPr marL="0" indent="0">
              <a:buNone/>
            </a:pPr>
            <a:endParaRPr lang="en-US" dirty="0" smtClean="0"/>
          </a:p>
          <a:p>
            <a:r>
              <a:rPr lang="en-US" dirty="0" smtClean="0"/>
              <a:t>Greater understanding of their own sexual feelings &amp; who they are attracted to. </a:t>
            </a:r>
          </a:p>
          <a:p>
            <a:pPr marL="0" indent="0">
              <a:buNone/>
            </a:pPr>
            <a:endParaRPr lang="en-US" dirty="0"/>
          </a:p>
        </p:txBody>
      </p:sp>
    </p:spTree>
    <p:extLst>
      <p:ext uri="{BB962C8B-B14F-4D97-AF65-F5344CB8AC3E}">
        <p14:creationId xmlns:p14="http://schemas.microsoft.com/office/powerpoint/2010/main" val="336160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It Like for LGBT Teens?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610119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Importance of Talking</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16131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5205" y="357472"/>
            <a:ext cx="8673758" cy="6200253"/>
          </a:xfrm>
          <a:prstGeom prst="rect">
            <a:avLst/>
          </a:prstGeom>
        </p:spPr>
      </p:pic>
    </p:spTree>
    <p:extLst>
      <p:ext uri="{BB962C8B-B14F-4D97-AF65-F5344CB8AC3E}">
        <p14:creationId xmlns:p14="http://schemas.microsoft.com/office/powerpoint/2010/main" val="4045721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Reflection: </a:t>
            </a:r>
            <a:r>
              <a:rPr lang="en-US" dirty="0"/>
              <a:t>As a teen, what are some ways a student who is struggling with their sexual orientation could do to help them feel comfortable with their self-identity? (/4)</a:t>
            </a:r>
            <a:r>
              <a:rPr lang="en-US" dirty="0" smtClean="0">
                <a:effectLst/>
              </a:rPr>
              <a:t> </a:t>
            </a:r>
            <a:endParaRPr lang="en-US" dirty="0"/>
          </a:p>
        </p:txBody>
      </p:sp>
    </p:spTree>
    <p:extLst>
      <p:ext uri="{BB962C8B-B14F-4D97-AF65-F5344CB8AC3E}">
        <p14:creationId xmlns:p14="http://schemas.microsoft.com/office/powerpoint/2010/main" val="161689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 y="0"/>
            <a:ext cx="9104586" cy="6858000"/>
          </a:xfrm>
          <a:prstGeom prst="rect">
            <a:avLst/>
          </a:prstGeom>
        </p:spPr>
      </p:pic>
    </p:spTree>
    <p:extLst>
      <p:ext uri="{BB962C8B-B14F-4D97-AF65-F5344CB8AC3E}">
        <p14:creationId xmlns:p14="http://schemas.microsoft.com/office/powerpoint/2010/main" val="3793651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68300"/>
            <a:ext cx="9144000" cy="6103917"/>
          </a:xfrm>
          <a:prstGeom prst="rect">
            <a:avLst/>
          </a:prstGeom>
        </p:spPr>
      </p:pic>
    </p:spTree>
    <p:extLst>
      <p:ext uri="{BB962C8B-B14F-4D97-AF65-F5344CB8AC3E}">
        <p14:creationId xmlns:p14="http://schemas.microsoft.com/office/powerpoint/2010/main" val="2672870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 y="0"/>
            <a:ext cx="8757313" cy="6858000"/>
          </a:xfrm>
          <a:prstGeom prst="rect">
            <a:avLst/>
          </a:prstGeom>
        </p:spPr>
      </p:pic>
    </p:spTree>
    <p:extLst>
      <p:ext uri="{BB962C8B-B14F-4D97-AF65-F5344CB8AC3E}">
        <p14:creationId xmlns:p14="http://schemas.microsoft.com/office/powerpoint/2010/main" val="267441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54000"/>
            <a:ext cx="9144000" cy="6341423"/>
          </a:xfrm>
          <a:prstGeom prst="rect">
            <a:avLst/>
          </a:prstGeom>
        </p:spPr>
      </p:pic>
    </p:spTree>
    <p:extLst>
      <p:ext uri="{BB962C8B-B14F-4D97-AF65-F5344CB8AC3E}">
        <p14:creationId xmlns:p14="http://schemas.microsoft.com/office/powerpoint/2010/main" val="1818410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6200"/>
            <a:ext cx="9144000" cy="6685808"/>
          </a:xfrm>
          <a:prstGeom prst="rect">
            <a:avLst/>
          </a:prstGeom>
        </p:spPr>
      </p:pic>
    </p:spTree>
    <p:extLst>
      <p:ext uri="{BB962C8B-B14F-4D97-AF65-F5344CB8AC3E}">
        <p14:creationId xmlns:p14="http://schemas.microsoft.com/office/powerpoint/2010/main" val="398023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1457" y="37139"/>
            <a:ext cx="8702791" cy="6845278"/>
          </a:xfrm>
          <a:prstGeom prst="rect">
            <a:avLst/>
          </a:prstGeom>
        </p:spPr>
      </p:pic>
    </p:spTree>
    <p:extLst>
      <p:ext uri="{BB962C8B-B14F-4D97-AF65-F5344CB8AC3E}">
        <p14:creationId xmlns:p14="http://schemas.microsoft.com/office/powerpoint/2010/main" val="1479670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3586</TotalTime>
  <Words>671</Words>
  <Application>Microsoft Office PowerPoint</Application>
  <PresentationFormat>On-screen Show (4:3)</PresentationFormat>
  <Paragraphs>72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http://www.youtube.com/watch?v=YcNOapwgw6I</vt:lpstr>
      <vt:lpstr>Adolescence Is a Time of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Article: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Interrelation vs. Interconnection</vt:lpstr>
      <vt:lpstr>Not Connected? </vt:lpstr>
      <vt:lpstr>Identity “cisgender”</vt:lpstr>
      <vt:lpstr>What does it stand for?</vt:lpstr>
      <vt:lpstr>It stands for…</vt:lpstr>
      <vt:lpstr>What Does It Mean to Be Transgender?</vt:lpstr>
      <vt:lpstr>Transgender boy returns to school in Edmonton, proudly sharing his story</vt:lpstr>
      <vt:lpstr>Do People Choose their Sexual Orientation?</vt:lpstr>
      <vt:lpstr>What’s It Like for LGBT Teens?</vt:lpstr>
      <vt:lpstr>The Importance of Talking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Orientation</dc:title>
  <dc:creator>Stephanie Lee</dc:creator>
  <cp:lastModifiedBy>Tanya Epting</cp:lastModifiedBy>
  <cp:revision>16</cp:revision>
  <dcterms:created xsi:type="dcterms:W3CDTF">2014-03-10T17:12:39Z</dcterms:created>
  <dcterms:modified xsi:type="dcterms:W3CDTF">2014-03-13T16:37:44Z</dcterms:modified>
</cp:coreProperties>
</file>