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22"/>
  </p:notesMasterIdLst>
  <p:sldIdLst>
    <p:sldId id="264" r:id="rId2"/>
    <p:sldId id="256" r:id="rId3"/>
    <p:sldId id="257" r:id="rId4"/>
    <p:sldId id="258" r:id="rId5"/>
    <p:sldId id="259" r:id="rId6"/>
    <p:sldId id="277" r:id="rId7"/>
    <p:sldId id="265" r:id="rId8"/>
    <p:sldId id="266" r:id="rId9"/>
    <p:sldId id="267" r:id="rId10"/>
    <p:sldId id="272" r:id="rId11"/>
    <p:sldId id="274" r:id="rId12"/>
    <p:sldId id="260" r:id="rId13"/>
    <p:sldId id="261" r:id="rId14"/>
    <p:sldId id="262" r:id="rId15"/>
    <p:sldId id="278" r:id="rId16"/>
    <p:sldId id="279" r:id="rId17"/>
    <p:sldId id="263" r:id="rId18"/>
    <p:sldId id="281" r:id="rId19"/>
    <p:sldId id="280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481-1290-D344-B5B6-627597D24F1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6624-28EE-B046-B690-F349FF05D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0" dirty="0" smtClean="0"/>
          </a:p>
          <a:p>
            <a:pPr marL="349250" lvl="1" indent="0" algn="r">
              <a:buNone/>
            </a:pPr>
            <a:r>
              <a:rPr lang="en-US" sz="1050" dirty="0" smtClean="0"/>
              <a:t>http://</a:t>
            </a:r>
            <a:r>
              <a:rPr lang="en-US" sz="1050" dirty="0" err="1" smtClean="0"/>
              <a:t>www.wikihow.com</a:t>
            </a:r>
            <a:r>
              <a:rPr lang="en-US" sz="1050" dirty="0" smtClean="0"/>
              <a:t>/Be-Proactive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6624-28EE-B046-B690-F349FF05D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6624-28EE-B046-B690-F349FF05D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Identifying and</a:t>
            </a:r>
            <a:r>
              <a:rPr lang="en-US" baseline="0" dirty="0" smtClean="0"/>
              <a:t> being with your feelings.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6624-28EE-B046-B690-F349FF05D6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doesn’t mean we have to know why we are feeling it, or whether it is good or bad. The important</a:t>
            </a:r>
            <a:r>
              <a:rPr lang="en-US" baseline="0" dirty="0" smtClean="0"/>
              <a:t> thing is that we can identify that feeling in that moment so we can share it with another person in a constructive way.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about honoring those feelings.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6624-28EE-B046-B690-F349FF05D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Evwgu369J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litedaily.com/life/motivation/this-video-uses-jelly-beans-show-you-how-much-youre-wasting-your-life-vide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4 at 2.0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" y="194053"/>
            <a:ext cx="9140548" cy="61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0"/>
            <a:ext cx="9144000" cy="6864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761" y="651750"/>
            <a:ext cx="8103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HABIT 4: </a:t>
            </a:r>
            <a:r>
              <a:rPr lang="en-US" sz="3600" b="1" dirty="0" smtClean="0"/>
              <a:t>THINK, </a:t>
            </a:r>
            <a:r>
              <a:rPr lang="en-US" sz="3600" b="1" dirty="0"/>
              <a:t>“TWO HEADS ARE BETTER THAN </a:t>
            </a:r>
            <a:r>
              <a:rPr lang="en-US" sz="3600" b="1" dirty="0" smtClean="0"/>
              <a:t>ONE”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069" y="1971962"/>
            <a:ext cx="7953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Be </a:t>
            </a:r>
            <a:r>
              <a:rPr lang="en-US" sz="2800" u="sng" dirty="0" smtClean="0"/>
              <a:t>open- minded</a:t>
            </a:r>
            <a:r>
              <a:rPr lang="en-US" sz="2800" dirty="0" smtClean="0"/>
              <a:t>, seek finding new solutions to old problems.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People bring all their </a:t>
            </a:r>
            <a:r>
              <a:rPr lang="en-US" sz="2800" u="sng" dirty="0" smtClean="0"/>
              <a:t>personal experiences </a:t>
            </a:r>
            <a:r>
              <a:rPr lang="en-US" sz="2800" dirty="0" smtClean="0"/>
              <a:t>and expertise to the table.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Process of gaining new insight.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Differences are </a:t>
            </a:r>
            <a:r>
              <a:rPr lang="en-US" sz="2800" u="sng" dirty="0" smtClean="0"/>
              <a:t>strengths</a:t>
            </a:r>
            <a:r>
              <a:rPr lang="en-US" sz="2800" dirty="0" smtClean="0"/>
              <a:t>, not weaknesses.</a:t>
            </a:r>
          </a:p>
        </p:txBody>
      </p:sp>
    </p:spTree>
    <p:extLst>
      <p:ext uri="{BB962C8B-B14F-4D97-AF65-F5344CB8AC3E}">
        <p14:creationId xmlns:p14="http://schemas.microsoft.com/office/powerpoint/2010/main" val="39757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44000" cy="686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925" y="0"/>
            <a:ext cx="8048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3600" b="1" dirty="0"/>
              <a:t>HABIT </a:t>
            </a:r>
            <a:r>
              <a:rPr lang="en-US" sz="3600" b="1" dirty="0" smtClean="0"/>
              <a:t>5: TAKE CARE OF YOURSELF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053" y="1129070"/>
            <a:ext cx="845475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u="sng" dirty="0" smtClean="0"/>
              <a:t>Maintain balance</a:t>
            </a:r>
            <a:r>
              <a:rPr lang="en-US" sz="2800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b="1" dirty="0" smtClean="0"/>
              <a:t>PHYSICAL: </a:t>
            </a:r>
            <a:r>
              <a:rPr lang="en-US" sz="2800" dirty="0" smtClean="0"/>
              <a:t>beneficial eating, exercising, and resting.</a:t>
            </a:r>
          </a:p>
          <a:p>
            <a:endParaRPr lang="en-US" sz="2800" dirty="0"/>
          </a:p>
          <a:p>
            <a:r>
              <a:rPr lang="en-US" sz="2800" b="1" dirty="0" smtClean="0"/>
              <a:t>SOCIAL/ EMOTIONAL: </a:t>
            </a:r>
            <a:r>
              <a:rPr lang="en-US" sz="2800" dirty="0" smtClean="0"/>
              <a:t>Making social and meaningful connections with others.</a:t>
            </a:r>
          </a:p>
          <a:p>
            <a:endParaRPr lang="en-US" sz="2800" dirty="0"/>
          </a:p>
          <a:p>
            <a:r>
              <a:rPr lang="en-US" sz="2800" b="1" dirty="0" smtClean="0"/>
              <a:t>MENTAL: </a:t>
            </a:r>
            <a:r>
              <a:rPr lang="en-US" sz="2800" dirty="0" smtClean="0"/>
              <a:t>Learning, reading, writing, and teaching.</a:t>
            </a:r>
          </a:p>
          <a:p>
            <a:endParaRPr lang="en-US" sz="2800" dirty="0"/>
          </a:p>
          <a:p>
            <a:r>
              <a:rPr lang="en-US" sz="2800" b="1" dirty="0" smtClean="0"/>
              <a:t>SPIRITUAL: </a:t>
            </a:r>
            <a:r>
              <a:rPr lang="en-US" sz="2800" dirty="0" smtClean="0"/>
              <a:t>Spending time in nature, expanding spiritual self through meditation, music, art, prayer, or service.</a:t>
            </a:r>
          </a:p>
        </p:txBody>
      </p:sp>
    </p:spTree>
    <p:extLst>
      <p:ext uri="{BB962C8B-B14F-4D97-AF65-F5344CB8AC3E}">
        <p14:creationId xmlns:p14="http://schemas.microsoft.com/office/powerpoint/2010/main" val="31781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 Awareness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does this mean to you?</a:t>
            </a:r>
          </a:p>
          <a:p>
            <a:endParaRPr lang="en-US" sz="2400" dirty="0"/>
          </a:p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u="sng" dirty="0">
                <a:solidFill>
                  <a:srgbClr val="000000"/>
                </a:solidFill>
              </a:rPr>
              <a:t>ongoing attention to one’s internal states.”</a:t>
            </a:r>
          </a:p>
          <a:p>
            <a:pPr marL="2743200" lvl="8" indent="0">
              <a:buNone/>
            </a:pPr>
            <a:endParaRPr lang="en-US" dirty="0"/>
          </a:p>
          <a:p>
            <a:pPr marL="2743200" lvl="8" indent="0">
              <a:buNone/>
            </a:pPr>
            <a:r>
              <a:rPr lang="en-US" dirty="0"/>
              <a:t>	- Daniel </a:t>
            </a:r>
            <a:r>
              <a:rPr lang="en-US" dirty="0" err="1"/>
              <a:t>Goleman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4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2186" y="5298276"/>
            <a:ext cx="6512511" cy="1143000"/>
          </a:xfrm>
        </p:spPr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8361" y="618327"/>
            <a:ext cx="7268414" cy="506431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 smtClean="0">
                <a:solidFill>
                  <a:schemeClr val="tx1"/>
                </a:solidFill>
              </a:rPr>
              <a:t>An ability to notice our true feelings leaves us at their mercy. People with greater </a:t>
            </a:r>
            <a:r>
              <a:rPr lang="en-US" sz="2400" u="sng" dirty="0" smtClean="0">
                <a:solidFill>
                  <a:schemeClr val="tx1"/>
                </a:solidFill>
              </a:rPr>
              <a:t>certainty</a:t>
            </a:r>
            <a:r>
              <a:rPr lang="en-US" sz="2400" dirty="0" smtClean="0">
                <a:solidFill>
                  <a:schemeClr val="tx1"/>
                </a:solidFill>
              </a:rPr>
              <a:t> about their feelings are better pilots of their lives, having a </a:t>
            </a:r>
            <a:r>
              <a:rPr lang="en-US" sz="2400" u="sng" dirty="0" smtClean="0">
                <a:solidFill>
                  <a:schemeClr val="tx1"/>
                </a:solidFill>
              </a:rPr>
              <a:t>surer sense</a:t>
            </a:r>
            <a:r>
              <a:rPr lang="en-US" sz="2400" dirty="0" smtClean="0">
                <a:solidFill>
                  <a:schemeClr val="tx1"/>
                </a:solidFill>
              </a:rPr>
              <a:t>…about personal decisions from whom to marry to what job to take.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	- </a:t>
            </a:r>
            <a:r>
              <a:rPr lang="en-US" sz="1600" dirty="0" smtClean="0"/>
              <a:t>Daniel </a:t>
            </a:r>
            <a:r>
              <a:rPr lang="en-US" sz="1600" dirty="0" err="1" smtClean="0"/>
              <a:t>Goleman</a:t>
            </a: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Our ability to </a:t>
            </a:r>
            <a:r>
              <a:rPr lang="en-US" sz="2400" u="sng" dirty="0" smtClean="0"/>
              <a:t>recognize</a:t>
            </a:r>
            <a:r>
              <a:rPr lang="en-US" sz="2400" dirty="0" smtClean="0"/>
              <a:t> what we are feeling when we are feeling it.</a:t>
            </a:r>
          </a:p>
          <a:p>
            <a:pPr marL="0" indent="0">
              <a:buNone/>
            </a:pPr>
            <a:r>
              <a:rPr lang="en-US" sz="2800" dirty="0" smtClean="0"/>
              <a:t>			</a:t>
            </a:r>
            <a:r>
              <a:rPr lang="en-US" sz="3200" dirty="0" smtClean="0"/>
              <a:t>- </a:t>
            </a:r>
            <a:r>
              <a:rPr lang="en-US" sz="1600" dirty="0"/>
              <a:t>Daniel </a:t>
            </a:r>
            <a:r>
              <a:rPr lang="en-US" sz="1600" dirty="0" err="1"/>
              <a:t>Goleman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3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6" y="589102"/>
            <a:ext cx="7670858" cy="1143000"/>
          </a:xfrm>
        </p:spPr>
        <p:txBody>
          <a:bodyPr/>
          <a:lstStyle/>
          <a:p>
            <a:r>
              <a:rPr lang="en-US" sz="4000" dirty="0" smtClean="0"/>
              <a:t>Activity: Your “Observer Self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36" y="1521911"/>
            <a:ext cx="7662864" cy="4233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Draw a picture </a:t>
            </a:r>
            <a:r>
              <a:rPr lang="en-US" sz="2800" dirty="0"/>
              <a:t>of </a:t>
            </a:r>
            <a:r>
              <a:rPr lang="en-US" sz="2800" dirty="0" smtClean="0"/>
              <a:t>mountain.</a:t>
            </a:r>
            <a:endParaRPr lang="en-US" sz="2800" dirty="0"/>
          </a:p>
          <a:p>
            <a:r>
              <a:rPr lang="en-US" sz="2800" dirty="0" smtClean="0"/>
              <a:t>Think of 4 </a:t>
            </a:r>
            <a:r>
              <a:rPr lang="en-US" sz="2800" dirty="0"/>
              <a:t>scenarios that spike your emotions. </a:t>
            </a:r>
            <a:endParaRPr lang="en-US" sz="2800" dirty="0" smtClean="0"/>
          </a:p>
          <a:p>
            <a:r>
              <a:rPr lang="en-US" sz="2800" dirty="0"/>
              <a:t>What spikes your emotions?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/>
              <a:t>gets you to the top of the mountain, what brings you back down? 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brings you back down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How fast does it take you to get back down? </a:t>
            </a:r>
          </a:p>
        </p:txBody>
      </p:sp>
    </p:spTree>
    <p:extLst>
      <p:ext uri="{BB962C8B-B14F-4D97-AF65-F5344CB8AC3E}">
        <p14:creationId xmlns:p14="http://schemas.microsoft.com/office/powerpoint/2010/main" val="20706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6400800" cy="4749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Rachel &amp; Robert  </a:t>
            </a:r>
            <a:r>
              <a:rPr lang="en-US" sz="1600" dirty="0" smtClean="0"/>
              <a:t>p. 227 “Calling in the One”</a:t>
            </a:r>
          </a:p>
          <a:p>
            <a:r>
              <a:rPr lang="en-US" sz="2800" dirty="0" smtClean="0"/>
              <a:t>Key words: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 smtClean="0"/>
              <a:t>Emotional attunement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 smtClean="0"/>
              <a:t>Empathy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pPr marL="365760" lvl="1" indent="0">
              <a:buNone/>
            </a:pPr>
            <a:r>
              <a:rPr lang="en-US" sz="2800" dirty="0" smtClean="0"/>
              <a:t>Why do you think these 2 aspects are important in a healthy relationships?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ability to properly </a:t>
            </a:r>
            <a:r>
              <a:rPr lang="en-US" sz="3600" u="sng" dirty="0" smtClean="0"/>
              <a:t>read one’s own feelings</a:t>
            </a:r>
            <a:r>
              <a:rPr lang="en-US" sz="3600" dirty="0" smtClean="0"/>
              <a:t>, to manage them by self- soothing or </a:t>
            </a:r>
            <a:r>
              <a:rPr lang="en-US" sz="3600" u="sng" dirty="0" smtClean="0"/>
              <a:t>delaying reactions</a:t>
            </a:r>
            <a:r>
              <a:rPr lang="en-US" sz="3600" dirty="0" smtClean="0"/>
              <a:t> to a certain degree, and then to </a:t>
            </a:r>
            <a:r>
              <a:rPr lang="en-US" sz="3600" u="sng" dirty="0" smtClean="0"/>
              <a:t>understand</a:t>
            </a:r>
            <a:r>
              <a:rPr lang="en-US" sz="3600" dirty="0" smtClean="0"/>
              <a:t> and </a:t>
            </a:r>
            <a:r>
              <a:rPr lang="en-US" sz="3600" u="sng" dirty="0" smtClean="0"/>
              <a:t>respond</a:t>
            </a:r>
            <a:r>
              <a:rPr lang="en-US" sz="3600" dirty="0" smtClean="0"/>
              <a:t> appropriately to the feelings of others.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289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56533"/>
            <a:ext cx="6512511" cy="1143000"/>
          </a:xfrm>
        </p:spPr>
        <p:txBody>
          <a:bodyPr/>
          <a:lstStyle/>
          <a:p>
            <a:r>
              <a:rPr lang="en-US" dirty="0"/>
              <a:t>The Power of Empathy (3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9775" y="1193426"/>
            <a:ext cx="7662864" cy="40083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Activity </a:t>
            </a:r>
            <a:r>
              <a:rPr lang="en-US" dirty="0"/>
              <a:t>and discussion: Brainstorm </a:t>
            </a:r>
            <a:r>
              <a:rPr lang="en-US" dirty="0" smtClean="0"/>
              <a:t>(in groups of 3 or 4) on </a:t>
            </a:r>
            <a:r>
              <a:rPr lang="en-US" dirty="0"/>
              <a:t>a poster </a:t>
            </a:r>
            <a:r>
              <a:rPr lang="en-US" dirty="0" smtClean="0"/>
              <a:t>paper </a:t>
            </a:r>
            <a:r>
              <a:rPr lang="en-US" dirty="0"/>
              <a:t>the differences between empathy and sympathy.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provide scenarios you think you encounter in your </a:t>
            </a:r>
            <a:r>
              <a:rPr lang="en-US" dirty="0" smtClean="0"/>
              <a:t>life.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u="sng" dirty="0">
                <a:hlinkClick r:id="rId2"/>
              </a:rPr>
              <a:t>http://www.youtube.com/watch?v=1Evwgu369Jw</a:t>
            </a:r>
            <a:endParaRPr lang="en-US" u="sng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1270" y="401077"/>
            <a:ext cx="7886648" cy="4495405"/>
          </a:xfrm>
        </p:spPr>
        <p:txBody>
          <a:bodyPr/>
          <a:lstStyle/>
          <a:p>
            <a:endParaRPr lang="en-US" sz="4000" i="1" dirty="0" smtClean="0"/>
          </a:p>
          <a:p>
            <a:endParaRPr lang="en-US" sz="4000" i="1" dirty="0"/>
          </a:p>
          <a:p>
            <a:r>
              <a:rPr lang="en-US" sz="4000" i="1" dirty="0" smtClean="0"/>
              <a:t>Empathy</a:t>
            </a:r>
            <a:r>
              <a:rPr lang="en-US" sz="4000" dirty="0" smtClean="0"/>
              <a:t> </a:t>
            </a:r>
            <a:r>
              <a:rPr lang="en-US" sz="4000" u="sng" dirty="0"/>
              <a:t>fuels connection.</a:t>
            </a:r>
            <a:endParaRPr lang="en-US" sz="4000" dirty="0"/>
          </a:p>
          <a:p>
            <a:r>
              <a:rPr lang="en-US" sz="4000" i="1" dirty="0"/>
              <a:t>Sympathy</a:t>
            </a:r>
            <a:r>
              <a:rPr lang="en-US" sz="4000" dirty="0"/>
              <a:t> </a:t>
            </a:r>
            <a:r>
              <a:rPr lang="en-US" sz="4000" u="sng" dirty="0"/>
              <a:t>drives disconnection.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4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4815" y="384366"/>
            <a:ext cx="8087156" cy="5765481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4000" b="1" dirty="0"/>
              <a:t>4 Qualities of Empathy: </a:t>
            </a:r>
            <a:endParaRPr lang="en-US" sz="4000" b="1" dirty="0" smtClean="0"/>
          </a:p>
          <a:p>
            <a:endParaRPr lang="en-US" sz="3200" b="1" dirty="0"/>
          </a:p>
          <a:p>
            <a:pPr marL="45720" indent="0">
              <a:buNone/>
            </a:pPr>
            <a:r>
              <a:rPr lang="en-US" sz="3200" b="1" dirty="0" smtClean="0"/>
              <a:t>= </a:t>
            </a:r>
            <a:r>
              <a:rPr lang="en-US" sz="3200" b="1" u="sng" dirty="0" smtClean="0"/>
              <a:t>“</a:t>
            </a:r>
            <a:r>
              <a:rPr lang="en-US" sz="3200" b="1" u="sng" dirty="0"/>
              <a:t>Feeling with people</a:t>
            </a:r>
            <a:r>
              <a:rPr lang="en-US" sz="3200" b="1" u="sng" dirty="0" smtClean="0"/>
              <a:t>”</a:t>
            </a:r>
          </a:p>
          <a:p>
            <a:pPr marL="45720" indent="0">
              <a:buNone/>
            </a:pPr>
            <a:endParaRPr lang="en-US" sz="2000" b="1" dirty="0"/>
          </a:p>
          <a:p>
            <a:pPr marL="45720" indent="0">
              <a:buNone/>
            </a:pPr>
            <a:endParaRPr lang="en-US" sz="2000" dirty="0"/>
          </a:p>
          <a:p>
            <a:pPr marL="560070" lvl="0" indent="-514350">
              <a:buFont typeface="+mj-lt"/>
              <a:buAutoNum type="arabicPeriod"/>
            </a:pPr>
            <a:r>
              <a:rPr lang="en-US" sz="3200" u="sng" dirty="0"/>
              <a:t>Perspective taking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3200" u="sng" dirty="0"/>
              <a:t>Staying out of judgment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3200" u="sng" dirty="0"/>
              <a:t>Recognizing emotion in other people 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3200" u="sng" dirty="0"/>
              <a:t>Communicating that emotion with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1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745231"/>
            <a:ext cx="7175351" cy="1793167"/>
          </a:xfrm>
        </p:spPr>
        <p:txBody>
          <a:bodyPr/>
          <a:lstStyle/>
          <a:p>
            <a:r>
              <a:rPr lang="en-US" dirty="0" smtClean="0"/>
              <a:t>Being Proactive, Emotional Intelligence</a:t>
            </a:r>
            <a:r>
              <a:rPr lang="en-US" dirty="0"/>
              <a:t> </a:t>
            </a:r>
            <a:r>
              <a:rPr lang="en-US" dirty="0" smtClean="0"/>
              <a:t>&amp; 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Adversity into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www.gettheguy.co.uk</a:t>
            </a:r>
            <a:r>
              <a:rPr lang="en-US" dirty="0"/>
              <a:t>/blog/turning-adversity-into-opportunity-interview-with-</a:t>
            </a:r>
            <a:r>
              <a:rPr lang="en-US" dirty="0" err="1"/>
              <a:t>kathy</a:t>
            </a:r>
            <a:r>
              <a:rPr lang="en-US" dirty="0"/>
              <a:t>-</a:t>
            </a:r>
            <a:r>
              <a:rPr lang="en-US" dirty="0" err="1"/>
              <a:t>eldon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4199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Time You Have In Jellybeans Video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http://elitedaily.com/life/motivation/this-video-uses-jelly-beans-show-you-how-much-youre-wasting-your-life-video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1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32" y="5074053"/>
            <a:ext cx="6512511" cy="1143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1143" y="401077"/>
            <a:ext cx="7092657" cy="4495405"/>
          </a:xfrm>
        </p:spPr>
        <p:txBody>
          <a:bodyPr>
            <a:no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/>
              <a:t>down a list of </a:t>
            </a:r>
            <a:r>
              <a:rPr lang="en-US" sz="2400" dirty="0" smtClean="0"/>
              <a:t>10 things </a:t>
            </a:r>
            <a:r>
              <a:rPr lang="en-US" sz="2400" dirty="0"/>
              <a:t>you </a:t>
            </a:r>
            <a:r>
              <a:rPr lang="en-US" sz="2400" dirty="0" smtClean="0"/>
              <a:t>REALLY want to do but feel you do </a:t>
            </a:r>
            <a:r>
              <a:rPr lang="en-US" sz="2400" dirty="0"/>
              <a:t>not have </a:t>
            </a:r>
            <a:r>
              <a:rPr lang="en-US" sz="2400" dirty="0" smtClean="0"/>
              <a:t>the “time” to do it.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 What strategies are you going to put in place to ensure you are able to do these 10 things you REALLY want to do.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will you “give up” to create the time needed.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IN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1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376052"/>
            <a:ext cx="833779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Can I Become More Proactive?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726" y="1901328"/>
            <a:ext cx="8337790" cy="4181673"/>
          </a:xfrm>
        </p:spPr>
        <p:txBody>
          <a:bodyPr>
            <a:normAutofit/>
          </a:bodyPr>
          <a:lstStyle/>
          <a:p>
            <a:r>
              <a:rPr lang="en-US" sz="2400" dirty="0"/>
              <a:t>Your life doesn’t just “happen”.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You </a:t>
            </a:r>
            <a:r>
              <a:rPr lang="en-US" sz="2400" b="1" dirty="0"/>
              <a:t>CHOOSE</a:t>
            </a:r>
            <a:r>
              <a:rPr lang="en-US" sz="2400" dirty="0"/>
              <a:t> happiness, sadness, decisiveness, success, failure, courage, fear, etc. </a:t>
            </a:r>
          </a:p>
          <a:p>
            <a:pPr lvl="1"/>
            <a:r>
              <a:rPr lang="en-US" dirty="0"/>
              <a:t>Each situation provides you with a new choice.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sz="2400" dirty="0"/>
              <a:t>How are you going to do things to produce more positive results?</a:t>
            </a:r>
          </a:p>
        </p:txBody>
      </p:sp>
    </p:spTree>
    <p:extLst>
      <p:ext uri="{BB962C8B-B14F-4D97-AF65-F5344CB8AC3E}">
        <p14:creationId xmlns:p14="http://schemas.microsoft.com/office/powerpoint/2010/main" val="30394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2417"/>
            <a:ext cx="6512511" cy="1143000"/>
          </a:xfrm>
        </p:spPr>
        <p:txBody>
          <a:bodyPr/>
          <a:lstStyle/>
          <a:p>
            <a:r>
              <a:rPr lang="en-US" sz="4000" dirty="0" smtClean="0"/>
              <a:t>5 Habits of Highly Effective 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0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0"/>
            <a:ext cx="9144000" cy="6864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112" y="340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943" y="674416"/>
            <a:ext cx="904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Habit 1: BE </a:t>
            </a:r>
            <a:r>
              <a:rPr lang="en-US" sz="3600" b="1" u="sng" dirty="0" smtClean="0"/>
              <a:t>PROACTIVE</a:t>
            </a:r>
            <a:r>
              <a:rPr lang="en-US" sz="3600" b="1" dirty="0" smtClean="0"/>
              <a:t>, NOT REACTIVE.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2112" y="1604308"/>
            <a:ext cx="8156695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Taking </a:t>
            </a:r>
            <a:r>
              <a:rPr lang="en-US" sz="2800" u="sng" dirty="0" smtClean="0"/>
              <a:t>responsibility</a:t>
            </a:r>
            <a:r>
              <a:rPr lang="en-US" sz="2800" dirty="0" smtClean="0"/>
              <a:t> for your life.</a:t>
            </a:r>
          </a:p>
          <a:p>
            <a:endParaRPr lang="en-US" sz="2800" dirty="0"/>
          </a:p>
          <a:p>
            <a:pPr marL="285750" lvl="1" indent="-28575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DON’T </a:t>
            </a:r>
            <a:r>
              <a:rPr lang="en-US" sz="2800" u="sng" dirty="0" smtClean="0"/>
              <a:t>BLAME</a:t>
            </a:r>
            <a:r>
              <a:rPr lang="en-US" sz="2800" dirty="0" smtClean="0"/>
              <a:t> everything on your genetics, circumstances, conditions, or conditioning for your behavior.</a:t>
            </a:r>
          </a:p>
          <a:p>
            <a:pPr marL="285750" lvl="1" indent="-285750">
              <a:buFont typeface="Arial"/>
              <a:buChar char="•"/>
            </a:pPr>
            <a:endParaRPr lang="en-US" sz="2800" dirty="0" smtClean="0"/>
          </a:p>
          <a:p>
            <a:pPr marL="285750" lvl="1" indent="-285750">
              <a:buFont typeface="Arial"/>
              <a:buChar char="•"/>
            </a:pPr>
            <a:r>
              <a:rPr lang="en-US" sz="2800" dirty="0" smtClean="0"/>
              <a:t>You have the </a:t>
            </a:r>
            <a:r>
              <a:rPr lang="en-US" sz="2800" u="sng" dirty="0" smtClean="0"/>
              <a:t>freedom to choose </a:t>
            </a:r>
            <a:r>
              <a:rPr lang="en-US" sz="2800" dirty="0" smtClean="0"/>
              <a:t>your response and behavior.</a:t>
            </a:r>
          </a:p>
          <a:p>
            <a:pPr marL="285750" lvl="1" indent="-285750">
              <a:buFont typeface="Arial"/>
              <a:buChar char="•"/>
            </a:pPr>
            <a:endParaRPr lang="en-US" sz="2800" dirty="0" smtClean="0"/>
          </a:p>
          <a:p>
            <a:pPr marL="285750" lvl="1" indent="-285750">
              <a:buFont typeface="Arial"/>
              <a:buChar char="•"/>
            </a:pPr>
            <a:r>
              <a:rPr lang="en-US" sz="2800" dirty="0" smtClean="0"/>
              <a:t>Focus time and energy on things you can control.</a:t>
            </a:r>
          </a:p>
          <a:p>
            <a:pPr marL="0" lvl="1"/>
            <a:endParaRPr lang="en-US" dirty="0" smtClean="0"/>
          </a:p>
          <a:p>
            <a:pPr marL="285750" lvl="1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" y="-6824"/>
            <a:ext cx="9144001" cy="6864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2381"/>
            <a:ext cx="8755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3600" b="1" dirty="0" smtClean="0"/>
              <a:t>Habit 2: Begin With The End In Mind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4815" y="1621020"/>
            <a:ext cx="81707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Use your </a:t>
            </a:r>
            <a:r>
              <a:rPr lang="en-US" sz="2400" u="sng" dirty="0" smtClean="0"/>
              <a:t>imagination</a:t>
            </a:r>
            <a:r>
              <a:rPr lang="en-US" sz="2400" dirty="0" smtClean="0"/>
              <a:t>! What does this mean?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Envision with your mind…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things are created twice: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u="sng" dirty="0" smtClean="0"/>
              <a:t>MENTAL</a:t>
            </a:r>
            <a:r>
              <a:rPr lang="en-US" sz="2400" dirty="0" smtClean="0"/>
              <a:t> (first creation)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u="sng" dirty="0" smtClean="0"/>
              <a:t>PHYSICAL</a:t>
            </a:r>
            <a:r>
              <a:rPr lang="en-US" sz="2400" dirty="0" smtClean="0"/>
              <a:t> (second creation)</a:t>
            </a:r>
          </a:p>
          <a:p>
            <a:pPr marL="800100" lvl="1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Connect with what makes you unique by defining your values and what makes you happy.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therwise you may give other power to shape your circumstances without even knowing it.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Create your own </a:t>
            </a:r>
            <a:r>
              <a:rPr lang="en-US" sz="2400" u="sng" dirty="0" smtClean="0"/>
              <a:t>Personal Mission Statement</a:t>
            </a:r>
            <a:r>
              <a:rPr lang="en-US" sz="24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This makes you the leader of your own life.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-9762"/>
            <a:ext cx="9147914" cy="6867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016" y="702005"/>
            <a:ext cx="742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HABIT 3: PUT FIRST THINGS FIRST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4941" y="1888405"/>
            <a:ext cx="79701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Focus on your </a:t>
            </a:r>
            <a:r>
              <a:rPr lang="en-US" sz="2400" u="sng" dirty="0" smtClean="0"/>
              <a:t>HIGHEST</a:t>
            </a:r>
            <a:r>
              <a:rPr lang="en-US" sz="2400" dirty="0" smtClean="0"/>
              <a:t> priorities.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“You are </a:t>
            </a:r>
            <a:r>
              <a:rPr lang="en-US" sz="2400" u="sng" dirty="0" smtClean="0"/>
              <a:t>IN CHARGE</a:t>
            </a:r>
            <a:r>
              <a:rPr lang="en-US" sz="2400" dirty="0" smtClean="0"/>
              <a:t>, you are the </a:t>
            </a:r>
            <a:r>
              <a:rPr lang="en-US" sz="2400" u="sng" dirty="0" smtClean="0"/>
              <a:t>CREATOR</a:t>
            </a:r>
            <a:r>
              <a:rPr lang="en-US" sz="2400" dirty="0" smtClean="0"/>
              <a:t>.”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Ask yourself: “What is my purpose, values, roles, and priorities?”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What do you personally find of most worth?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Then, manage your time and event according to those personal priorities.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8957</TotalTime>
  <Words>816</Words>
  <Application>Microsoft Office PowerPoint</Application>
  <PresentationFormat>On-screen Show (4:3)</PresentationFormat>
  <Paragraphs>128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Being Proactive, Emotional Intelligence &amp; Empathy</vt:lpstr>
      <vt:lpstr>The Time You Have In Jellybeans Video </vt:lpstr>
      <vt:lpstr>Activity</vt:lpstr>
      <vt:lpstr>How Can I Become More Proactive?</vt:lpstr>
      <vt:lpstr>5 Habits of Highly Effective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 Awareness is…</vt:lpstr>
      <vt:lpstr>Emotional Intelligence</vt:lpstr>
      <vt:lpstr>Activity: Your “Observer Self”</vt:lpstr>
      <vt:lpstr>PowerPoint Presentation</vt:lpstr>
      <vt:lpstr>PowerPoint Presentation</vt:lpstr>
      <vt:lpstr>The Power of Empathy (3 min)</vt:lpstr>
      <vt:lpstr>PowerPoint Presentation</vt:lpstr>
      <vt:lpstr>PowerPoint Presentation</vt:lpstr>
      <vt:lpstr>Turning Adversity into Opportunity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Proactive, Emotional Intelligence &amp; Empathy</dc:title>
  <dc:creator>Stephanie Lee</dc:creator>
  <cp:lastModifiedBy>Tanya Epting</cp:lastModifiedBy>
  <cp:revision>31</cp:revision>
  <dcterms:created xsi:type="dcterms:W3CDTF">2014-03-24T20:41:47Z</dcterms:created>
  <dcterms:modified xsi:type="dcterms:W3CDTF">2014-04-07T15:38:02Z</dcterms:modified>
</cp:coreProperties>
</file>